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3" r:id="rId3"/>
    <p:sldId id="264" r:id="rId4"/>
    <p:sldId id="265" r:id="rId5"/>
    <p:sldId id="267" r:id="rId6"/>
    <p:sldId id="26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206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36E4-FCB1-42C1-B11E-796F247CD07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7526B5-609E-4395-8AA6-CD433105BC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36E4-FCB1-42C1-B11E-796F247CD07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26B5-609E-4395-8AA6-CD433105BC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36E4-FCB1-42C1-B11E-796F247CD07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26B5-609E-4395-8AA6-CD433105BC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8A636E4-FCB1-42C1-B11E-796F247CD07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17526B5-609E-4395-8AA6-CD433105BC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36E4-FCB1-42C1-B11E-796F247CD07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26B5-609E-4395-8AA6-CD433105BC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36E4-FCB1-42C1-B11E-796F247CD07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26B5-609E-4395-8AA6-CD433105BC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26B5-609E-4395-8AA6-CD433105BC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36E4-FCB1-42C1-B11E-796F247CD07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36E4-FCB1-42C1-B11E-796F247CD07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26B5-609E-4395-8AA6-CD433105BC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36E4-FCB1-42C1-B11E-796F247CD07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26B5-609E-4395-8AA6-CD433105BC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8A636E4-FCB1-42C1-B11E-796F247CD07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17526B5-609E-4395-8AA6-CD433105BC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36E4-FCB1-42C1-B11E-796F247CD07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7526B5-609E-4395-8AA6-CD433105BC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8A636E4-FCB1-42C1-B11E-796F247CD07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17526B5-609E-4395-8AA6-CD433105BC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Taylor, Cate and Lana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Ottoman Empire in World War One 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46120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4419600" cy="64008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Arabs resorted </a:t>
            </a:r>
            <a:r>
              <a:rPr lang="en-US" dirty="0"/>
              <a:t>to Guerilla warfare. </a:t>
            </a:r>
          </a:p>
          <a:p>
            <a:pPr lvl="0"/>
            <a:r>
              <a:rPr lang="en-US" dirty="0" smtClean="0"/>
              <a:t>1917</a:t>
            </a:r>
            <a:r>
              <a:rPr lang="en-US" dirty="0"/>
              <a:t>, the Arab-British forces captured the </a:t>
            </a:r>
            <a:endParaRPr lang="en-US" dirty="0" smtClean="0"/>
          </a:p>
          <a:p>
            <a:pPr lvl="1"/>
            <a:r>
              <a:rPr lang="en-US" dirty="0" smtClean="0"/>
              <a:t>Red </a:t>
            </a:r>
            <a:r>
              <a:rPr lang="en-US" dirty="0"/>
              <a:t>Sea port of </a:t>
            </a:r>
            <a:r>
              <a:rPr lang="en-US" dirty="0" err="1" smtClean="0"/>
              <a:t>Aqabah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Palestine</a:t>
            </a:r>
          </a:p>
          <a:p>
            <a:pPr lvl="1"/>
            <a:r>
              <a:rPr lang="en-US" dirty="0" smtClean="0"/>
              <a:t>Syri</a:t>
            </a:r>
            <a:r>
              <a:rPr lang="en-US" dirty="0"/>
              <a:t>a</a:t>
            </a:r>
          </a:p>
          <a:p>
            <a:pPr lvl="0"/>
            <a:r>
              <a:rPr lang="en-US" dirty="0" smtClean="0"/>
              <a:t>Ottoman army </a:t>
            </a:r>
            <a:r>
              <a:rPr lang="en-US" dirty="0"/>
              <a:t>was depleted </a:t>
            </a:r>
          </a:p>
          <a:p>
            <a:pPr lvl="1"/>
            <a:r>
              <a:rPr lang="en-US" dirty="0" smtClean="0"/>
              <a:t>Started </a:t>
            </a:r>
            <a:r>
              <a:rPr lang="en-US" dirty="0"/>
              <a:t>with 800,000 men and now only was </a:t>
            </a:r>
            <a:r>
              <a:rPr lang="en-US" dirty="0" smtClean="0"/>
              <a:t>100,000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143000"/>
            <a:ext cx="3805418" cy="409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073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Due to the Russian Revolution the Ottomans were able to retake their lost territory</a:t>
            </a:r>
          </a:p>
          <a:p>
            <a:r>
              <a:rPr lang="en-SG" dirty="0" smtClean="0"/>
              <a:t>After 1916 army desertions took place on a massive scale, and economic pressures become acute. </a:t>
            </a:r>
            <a:endParaRPr lang="en-US" dirty="0" smtClean="0"/>
          </a:p>
          <a:p>
            <a:r>
              <a:rPr lang="en-US" dirty="0" smtClean="0"/>
              <a:t>Although the Ottoman Government requested armistice on the 30</a:t>
            </a:r>
            <a:r>
              <a:rPr lang="en-US" baseline="30000" dirty="0" smtClean="0"/>
              <a:t>th</a:t>
            </a:r>
            <a:r>
              <a:rPr lang="en-US" dirty="0" smtClean="0"/>
              <a:t> October 1918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2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24200" y="2514600"/>
            <a:ext cx="8229600" cy="4572000"/>
          </a:xfrm>
        </p:spPr>
        <p:txBody>
          <a:bodyPr/>
          <a:lstStyle/>
          <a:p>
            <a:r>
              <a:rPr lang="en-US" dirty="0" smtClean="0"/>
              <a:t>Sultan</a:t>
            </a:r>
          </a:p>
          <a:p>
            <a:r>
              <a:rPr lang="en-US" dirty="0" smtClean="0"/>
              <a:t>Three Pashas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219200"/>
          </a:xfrm>
        </p:spPr>
        <p:txBody>
          <a:bodyPr>
            <a:noAutofit/>
          </a:bodyPr>
          <a:lstStyle/>
          <a:p>
            <a:r>
              <a:rPr lang="en-US" sz="4500" dirty="0" smtClean="0"/>
              <a:t>Ottoman Empire and Leadership Background</a:t>
            </a:r>
            <a:endParaRPr lang="en-US" sz="4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0" y="2590800"/>
            <a:ext cx="8229600" cy="4572000"/>
          </a:xfrm>
        </p:spPr>
        <p:txBody>
          <a:bodyPr/>
          <a:lstStyle/>
          <a:p>
            <a:r>
              <a:rPr lang="en-US" dirty="0" smtClean="0"/>
              <a:t>Forming of Alliance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219200"/>
          </a:xfrm>
        </p:spPr>
        <p:txBody>
          <a:bodyPr>
            <a:normAutofit/>
          </a:bodyPr>
          <a:lstStyle/>
          <a:p>
            <a:r>
              <a:rPr lang="en-US" sz="6100" dirty="0" smtClean="0"/>
              <a:t>Ottoman Empire</a:t>
            </a:r>
            <a:endParaRPr lang="en-US" sz="6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7924800" cy="51054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Declarations of War and Significant Dates </a:t>
            </a:r>
            <a:endParaRPr lang="en-US" sz="7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6096000" cy="1417638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Britain Regained the initiative 1916-1917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 rot="10800000" flipV="1">
            <a:off x="457200" y="1905001"/>
            <a:ext cx="7848600" cy="449580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After the retreat from Gallipoli and the eventual surrender of the Anglo-Indian Force, London reacted by redoubling their efforts against the Middle Eastern Central Powers in 1916</a:t>
            </a:r>
          </a:p>
          <a:p>
            <a:r>
              <a:rPr lang="en-US" dirty="0" smtClean="0"/>
              <a:t>Britain was wealthy enough to have the resources the Ottoman empire couldn’t match, even with German assistance</a:t>
            </a:r>
          </a:p>
          <a:p>
            <a:r>
              <a:rPr lang="en-US" dirty="0" smtClean="0"/>
              <a:t>Basra was then transformed into a modern port, after General Sir Stanley Frederick Maude equipped a large force of 150 000 men with “Modern Weapons of War”</a:t>
            </a:r>
          </a:p>
          <a:p>
            <a:r>
              <a:rPr lang="en-US" dirty="0" smtClean="0"/>
              <a:t>British forces also gained a new commander in Egypt, General Sir Archibald Murray. The defense of Egypt turned into the invasion of Palestine.</a:t>
            </a:r>
          </a:p>
          <a:p>
            <a:pPr marL="0" indent="0">
              <a:buFont typeface="Wingdings 2"/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117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War on Several Fronts</a:t>
            </a:r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4958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Early 1917, Britain was close to eliminating Turkey from the way and enjoyed success on several fronts</a:t>
            </a:r>
          </a:p>
          <a:p>
            <a:r>
              <a:rPr lang="en-US" sz="1800" dirty="0" smtClean="0"/>
              <a:t>“Maude’s forces” captured Baghdad (11/3/1917)</a:t>
            </a:r>
          </a:p>
          <a:p>
            <a:pPr lvl="1"/>
            <a:r>
              <a:rPr lang="en-US" sz="1400" dirty="0" smtClean="0"/>
              <a:t>Two weeks later “Murray’s force” advance in an attempt to take Gaze to be used as a gateway to Palestine, which was at the time occupied by the ottoman empire. </a:t>
            </a:r>
          </a:p>
          <a:p>
            <a:pPr lvl="1"/>
            <a:r>
              <a:rPr lang="en-US" sz="1400" dirty="0" smtClean="0"/>
              <a:t>The attempt to take Gaza, failed however. “Murray's” Commanders broke off battle, just before victory. </a:t>
            </a:r>
          </a:p>
          <a:p>
            <a:r>
              <a:rPr lang="en-US" sz="1800" dirty="0" smtClean="0"/>
              <a:t>Murray” provided false reports to London, which in turn encouraged London to order another assault. The second Battle of Gaza (17-19 April) failed. </a:t>
            </a:r>
          </a:p>
          <a:p>
            <a:r>
              <a:rPr lang="en-US" sz="1800" dirty="0" smtClean="0"/>
              <a:t>The war took a turn for the worse, because of the failure in capturing Gaza. </a:t>
            </a:r>
          </a:p>
          <a:p>
            <a:r>
              <a:rPr lang="en-US" sz="1800" dirty="0" smtClean="0"/>
              <a:t>Allied boats were also affected greatly by Germany’s unrestricted U-boat warfare. This of course affected Britain as it threatened their ability to supply and maintain the troops.</a:t>
            </a:r>
          </a:p>
          <a:p>
            <a:r>
              <a:rPr lang="en-US" sz="1800" dirty="0" smtClean="0"/>
              <a:t>The march revolution also led to the “paralysis of Russian Military effort against both Germany and Turkey. On the Western front, a mutiny against the French army was prompted by the failure of the Spring French offensive.</a:t>
            </a:r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111664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5562600" cy="5334001"/>
          </a:xfrm>
        </p:spPr>
        <p:txBody>
          <a:bodyPr>
            <a:normAutofit/>
          </a:bodyPr>
          <a:lstStyle/>
          <a:p>
            <a:pPr lvl="0"/>
            <a:r>
              <a:rPr lang="en-SG" sz="2400" dirty="0"/>
              <a:t>The promises left Britain in a lot of difficult </a:t>
            </a:r>
            <a:r>
              <a:rPr lang="en-SG" sz="2400" dirty="0" smtClean="0"/>
              <a:t>situations</a:t>
            </a:r>
          </a:p>
          <a:p>
            <a:pPr lvl="0"/>
            <a:endParaRPr lang="en-US" sz="2400" dirty="0"/>
          </a:p>
          <a:p>
            <a:pPr lvl="0"/>
            <a:r>
              <a:rPr lang="en-SG" sz="2400" dirty="0"/>
              <a:t>The army was </a:t>
            </a:r>
            <a:r>
              <a:rPr lang="en-SG" sz="2400" dirty="0" smtClean="0"/>
              <a:t>in </a:t>
            </a:r>
            <a:r>
              <a:rPr lang="en-SG" sz="2400" dirty="0"/>
              <a:t>poor state even before WW1 had </a:t>
            </a:r>
            <a:r>
              <a:rPr lang="en-SG" sz="2400" dirty="0" smtClean="0"/>
              <a:t>started.</a:t>
            </a:r>
          </a:p>
          <a:p>
            <a:pPr lvl="0"/>
            <a:endParaRPr lang="en-SG" sz="2400" dirty="0" smtClean="0"/>
          </a:p>
          <a:p>
            <a:pPr lvl="0"/>
            <a:r>
              <a:rPr lang="en-SG" sz="2400" dirty="0" smtClean="0"/>
              <a:t>Sick Man of Europe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676400"/>
            <a:ext cx="2935986" cy="38887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10200" y="57150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“who says ‘Sick Man’ now?”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Cartoonstock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887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85018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“internal fracture” </a:t>
            </a:r>
          </a:p>
          <a:p>
            <a:pPr lvl="1"/>
            <a:r>
              <a:rPr lang="en-US" dirty="0" smtClean="0"/>
              <a:t>Russians </a:t>
            </a:r>
            <a:r>
              <a:rPr lang="en-US" dirty="0"/>
              <a:t>had tried this already with the Armenians, ended in the tragic massacre</a:t>
            </a:r>
          </a:p>
          <a:p>
            <a:pPr lvl="1"/>
            <a:r>
              <a:rPr lang="en-US" dirty="0"/>
              <a:t>British turned their attentions to the </a:t>
            </a:r>
            <a:r>
              <a:rPr lang="en-US" dirty="0" smtClean="0"/>
              <a:t>Arabs</a:t>
            </a:r>
            <a:endParaRPr lang="en-US" dirty="0"/>
          </a:p>
        </p:txBody>
      </p:sp>
      <p:pic>
        <p:nvPicPr>
          <p:cNvPr id="1026" name="Picture 2" descr="http://www.nashvillescene.com/binary/e024/armenian_genoc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667000"/>
            <a:ext cx="5562600" cy="3569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911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185" y="685800"/>
            <a:ext cx="4783015" cy="5955452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Sharif </a:t>
            </a:r>
            <a:r>
              <a:rPr lang="en-US" sz="3600" dirty="0" smtClean="0"/>
              <a:t>Hussein</a:t>
            </a:r>
          </a:p>
          <a:p>
            <a:pPr lvl="0"/>
            <a:endParaRPr lang="en-US" sz="3600" dirty="0" smtClean="0"/>
          </a:p>
          <a:p>
            <a:pPr lvl="0"/>
            <a:r>
              <a:rPr lang="en-US" sz="3600" dirty="0" smtClean="0"/>
              <a:t>Alliance was formed between the Arabs and the British. </a:t>
            </a:r>
          </a:p>
          <a:p>
            <a:pPr lvl="0"/>
            <a:endParaRPr lang="en-US" sz="3600" dirty="0" smtClean="0"/>
          </a:p>
          <a:p>
            <a:pPr lvl="0"/>
            <a:r>
              <a:rPr lang="en-US" sz="3600" dirty="0" smtClean="0"/>
              <a:t>The </a:t>
            </a:r>
            <a:r>
              <a:rPr lang="en-US" sz="3600" dirty="0"/>
              <a:t>revolt started on 10 June 1916.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761999"/>
            <a:ext cx="3581400" cy="509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35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1044</TotalTime>
  <Words>497</Words>
  <Application>Microsoft Office PowerPoint</Application>
  <PresentationFormat>On-screen Show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Paper</vt:lpstr>
      <vt:lpstr>Ottoman Empire in World War One  </vt:lpstr>
      <vt:lpstr>Ottoman Empire and Leadership Background</vt:lpstr>
      <vt:lpstr>Ottoman Empire</vt:lpstr>
      <vt:lpstr>Declarations of War and Significant Dates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Lana Wilding</dc:creator>
  <cp:lastModifiedBy>Brendan Toohey</cp:lastModifiedBy>
  <cp:revision>10</cp:revision>
  <dcterms:created xsi:type="dcterms:W3CDTF">2012-08-27T13:49:57Z</dcterms:created>
  <dcterms:modified xsi:type="dcterms:W3CDTF">2012-08-29T04:02:59Z</dcterms:modified>
</cp:coreProperties>
</file>